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grandir" charset="1" panose="00000500000000000000"/>
      <p:regular r:id="rId29"/>
    </p:embeddedFont>
    <p:embeddedFont>
      <p:font typeface="Kollektif Bold" charset="1" panose="020B0604020101010102"/>
      <p:regular r:id="rId30"/>
    </p:embeddedFont>
    <p:embeddedFont>
      <p:font typeface="Poppins" charset="1" panose="00000500000000000000"/>
      <p:regular r:id="rId31"/>
    </p:embeddedFont>
    <p:embeddedFont>
      <p:font typeface="Open Sans" charset="1" panose="020B0606030504020204"/>
      <p:regular r:id="rId32"/>
    </p:embeddedFont>
    <p:embeddedFont>
      <p:font typeface="Arial" charset="1" panose="020B0502020202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jpeg" Type="http://schemas.openxmlformats.org/officeDocument/2006/relationships/image"/><Relationship Id="rId7" Target="../media/image3.gi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0.jpeg" Type="http://schemas.openxmlformats.org/officeDocument/2006/relationships/image"/><Relationship Id="rId7" Target="../media/image3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1.jpeg" Type="http://schemas.openxmlformats.org/officeDocument/2006/relationships/image"/><Relationship Id="rId7" Target="../media/image3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gif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Relationship Id="rId5" Target="../media/image3.gif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3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3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694416" y="-3912935"/>
            <a:ext cx="16551230" cy="16530541"/>
          </a:xfrm>
          <a:custGeom>
            <a:avLst/>
            <a:gdLst/>
            <a:ahLst/>
            <a:cxnLst/>
            <a:rect r="r" b="b" t="t" l="l"/>
            <a:pathLst>
              <a:path h="16530541" w="16551230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10138927" y="-335185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3947974" y="-286803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836457" y="2074227"/>
            <a:ext cx="278501" cy="27850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14983" y="2074227"/>
            <a:ext cx="278501" cy="2785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356621" y="2074227"/>
            <a:ext cx="278501" cy="27850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57122" y="2653179"/>
            <a:ext cx="15573757" cy="4960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32"/>
              </a:lnSpc>
            </a:pPr>
            <a:r>
              <a:rPr lang="en-US" sz="11932" spc="-477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  <a:r>
              <a:rPr lang="en-US" sz="11932" spc="-477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and Applications in Financial Planning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8552" y="265981"/>
            <a:ext cx="13126354" cy="23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 does a </a:t>
            </a:r>
            <a:r>
              <a:rPr lang="en-US" sz="8000" spc="-320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Works?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651760"/>
            <a:ext cx="18288000" cy="7635240"/>
          </a:xfrm>
          <a:custGeom>
            <a:avLst/>
            <a:gdLst/>
            <a:ahLst/>
            <a:cxnLst/>
            <a:rect r="r" b="b" t="t" l="l"/>
            <a:pathLst>
              <a:path h="7635240" w="18288000">
                <a:moveTo>
                  <a:pt x="0" y="0"/>
                </a:moveTo>
                <a:lnTo>
                  <a:pt x="18288000" y="0"/>
                </a:lnTo>
                <a:lnTo>
                  <a:pt x="18288000" y="7635240"/>
                </a:lnTo>
                <a:lnTo>
                  <a:pt x="0" y="7635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688308" y="5123839"/>
            <a:ext cx="438150" cy="23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3"/>
              </a:lnSpc>
            </a:pPr>
            <a:r>
              <a:rPr lang="en-US" sz="1381">
                <a:solidFill>
                  <a:srgbClr val="252A2E"/>
                </a:solidFill>
                <a:latin typeface="Open Sans"/>
                <a:ea typeface="Open Sans"/>
                <a:cs typeface="Open Sans"/>
                <a:sym typeface="Open Sans"/>
              </a:rPr>
              <a:t>False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26682" y="5123839"/>
            <a:ext cx="381000" cy="22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8"/>
              </a:lnSpc>
            </a:pPr>
            <a:r>
              <a:rPr lang="en-US" sz="1320">
                <a:solidFill>
                  <a:srgbClr val="A29FA2"/>
                </a:solidFill>
                <a:latin typeface="Open Sans"/>
                <a:ea typeface="Open Sans"/>
                <a:cs typeface="Open Sans"/>
                <a:sym typeface="Open Sans"/>
              </a:rPr>
              <a:t>True</a:t>
            </a:r>
          </a:p>
        </p:txBody>
      </p:sp>
    </p:spTree>
  </p:cSld>
  <p:clrMapOvr>
    <a:masterClrMapping/>
  </p:clrMapOvr>
  <p:transition spd="fast">
    <p:wipe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8552" y="265981"/>
            <a:ext cx="13126354" cy="23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 does a </a:t>
            </a:r>
            <a:r>
              <a:rPr lang="en-US" sz="8000" spc="-320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Works?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849880"/>
            <a:ext cx="18288000" cy="7437120"/>
          </a:xfrm>
          <a:custGeom>
            <a:avLst/>
            <a:gdLst/>
            <a:ahLst/>
            <a:cxnLst/>
            <a:rect r="r" b="b" t="t" l="l"/>
            <a:pathLst>
              <a:path h="7437120" w="18288000">
                <a:moveTo>
                  <a:pt x="0" y="0"/>
                </a:moveTo>
                <a:lnTo>
                  <a:pt x="18288000" y="0"/>
                </a:lnTo>
                <a:lnTo>
                  <a:pt x="18288000" y="7437120"/>
                </a:lnTo>
                <a:lnTo>
                  <a:pt x="0" y="7437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r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8552" y="265981"/>
            <a:ext cx="13126354" cy="23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 does a </a:t>
            </a:r>
            <a:r>
              <a:rPr lang="en-US" sz="8000" spc="-320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Works?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9050" y="2811780"/>
            <a:ext cx="18288000" cy="7475220"/>
          </a:xfrm>
          <a:custGeom>
            <a:avLst/>
            <a:gdLst/>
            <a:ahLst/>
            <a:cxnLst/>
            <a:rect r="r" b="b" t="t" l="l"/>
            <a:pathLst>
              <a:path h="7475220" w="18288000">
                <a:moveTo>
                  <a:pt x="0" y="0"/>
                </a:moveTo>
                <a:lnTo>
                  <a:pt x="18288000" y="0"/>
                </a:lnTo>
                <a:lnTo>
                  <a:pt x="18288000" y="7475220"/>
                </a:lnTo>
                <a:lnTo>
                  <a:pt x="0" y="7475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443206" y="4608102"/>
            <a:ext cx="361950" cy="21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5"/>
              </a:lnSpc>
            </a:pPr>
            <a:r>
              <a:rPr lang="en-US" sz="12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6365" y="4510583"/>
            <a:ext cx="419100" cy="223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"/>
              </a:lnSpc>
            </a:pPr>
            <a:r>
              <a:rPr lang="en-US" sz="1321">
                <a:solidFill>
                  <a:srgbClr val="2A2A2C"/>
                </a:solidFill>
                <a:latin typeface="Open Sans"/>
                <a:ea typeface="Open Sans"/>
                <a:cs typeface="Open Sans"/>
                <a:sym typeface="Open Sans"/>
              </a:rPr>
              <a:t>False</a:t>
            </a:r>
          </a:p>
        </p:txBody>
      </p:sp>
    </p:spTree>
  </p:cSld>
  <p:clrMapOvr>
    <a:masterClrMapping/>
  </p:clrMapOvr>
  <p:transition spd="fast">
    <p:wipe dir="r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8552" y="265981"/>
            <a:ext cx="13126354" cy="23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 does a </a:t>
            </a:r>
            <a:r>
              <a:rPr lang="en-US" sz="8000" spc="-320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Works?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38161" y="2966088"/>
            <a:ext cx="12904934" cy="7320912"/>
          </a:xfrm>
          <a:custGeom>
            <a:avLst/>
            <a:gdLst/>
            <a:ahLst/>
            <a:cxnLst/>
            <a:rect r="r" b="b" t="t" l="l"/>
            <a:pathLst>
              <a:path h="7320912" w="12904934">
                <a:moveTo>
                  <a:pt x="0" y="0"/>
                </a:moveTo>
                <a:lnTo>
                  <a:pt x="12904934" y="0"/>
                </a:lnTo>
                <a:lnTo>
                  <a:pt x="12904934" y="7320912"/>
                </a:lnTo>
                <a:lnTo>
                  <a:pt x="0" y="7320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r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8039">
            <a:off x="4512890" y="-397674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4265936" y="-21847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2164830" y="58582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22039" y="906782"/>
            <a:ext cx="9443922" cy="12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7999" spc="-31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Important Terms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84224" y="2568671"/>
            <a:ext cx="15319551" cy="546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6299"/>
              </a:lnSpc>
              <a:buFont typeface="Arial"/>
              <a:buChar char="•"/>
            </a:pPr>
            <a:r>
              <a:rPr lang="en-US" sz="2999" spc="-11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Entropy: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Is a measure of randomness or unpredictability in the data set.</a:t>
            </a:r>
          </a:p>
          <a:p>
            <a:pPr algn="l" marL="647697" indent="-323848" lvl="1">
              <a:lnSpc>
                <a:spcPts val="6299"/>
              </a:lnSpc>
              <a:buFont typeface="Arial"/>
              <a:buChar char="•"/>
            </a:pPr>
            <a:r>
              <a:rPr lang="en-US" sz="2999" spc="-11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Information Gain: 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is a measure of the decrease in the entropy after the data set is split.</a:t>
            </a:r>
          </a:p>
          <a:p>
            <a:pPr algn="l" marL="647697" indent="-323848" lvl="1">
              <a:lnSpc>
                <a:spcPts val="6299"/>
              </a:lnSpc>
              <a:buFont typeface="Arial"/>
              <a:buChar char="•"/>
            </a:pPr>
            <a:r>
              <a:rPr lang="en-US" sz="2999" spc="-11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Leaf Node:</a:t>
            </a:r>
            <a:r>
              <a:rPr lang="en-US" sz="2999" spc="-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is a node that carries the classification or the decision.</a:t>
            </a:r>
          </a:p>
          <a:p>
            <a:pPr algn="l" marL="647697" indent="-323848" lvl="1">
              <a:lnSpc>
                <a:spcPts val="6299"/>
              </a:lnSpc>
              <a:buFont typeface="Arial"/>
              <a:buChar char="•"/>
            </a:pPr>
            <a:r>
              <a:rPr lang="en-US" sz="2999" spc="-11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Decision Node: 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is a node that has two or more branches.</a:t>
            </a:r>
          </a:p>
          <a:p>
            <a:pPr algn="l" marL="647697" indent="-323848" lvl="1">
              <a:lnSpc>
                <a:spcPts val="6299"/>
              </a:lnSpc>
              <a:buFont typeface="Arial"/>
              <a:buChar char="•"/>
            </a:pPr>
            <a:r>
              <a:rPr lang="en-US" sz="2999" spc="-11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Root Node: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is the topmost decision node.</a:t>
            </a:r>
          </a:p>
          <a:p>
            <a:pPr algn="l">
              <a:lnSpc>
                <a:spcPts val="6299"/>
              </a:lnSpc>
            </a:pPr>
          </a:p>
        </p:txBody>
      </p:sp>
    </p:spTree>
  </p:cSld>
  <p:clrMapOvr>
    <a:masterClrMapping/>
  </p:clrMapOvr>
  <p:transition spd="fast">
    <p:wipe dir="r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8039">
            <a:off x="4512890" y="-397674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4265936" y="-21847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2164830" y="58582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8705" y="952500"/>
            <a:ext cx="12610589" cy="114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8"/>
              </a:lnSpc>
            </a:pPr>
            <a:r>
              <a:rPr lang="en-US" sz="7028" spc="-281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Important Hyperparameters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4739137"/>
            <a:ext cx="278501" cy="27850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11410" y="4552315"/>
            <a:ext cx="821544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128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Predictive power hyperparameters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26853" y="4739137"/>
            <a:ext cx="278501" cy="27850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010129" y="4577080"/>
            <a:ext cx="512852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128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Speed hyperparameters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313" y="5414010"/>
            <a:ext cx="8319652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111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n_estimators</a:t>
            </a:r>
            <a:r>
              <a:rPr lang="en-US" sz="2799" spc="-11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Number of trees.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111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mini_sample_leaf</a:t>
            </a:r>
            <a:r>
              <a:rPr lang="en-US" sz="2799" spc="-11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Minimum number of leaves required to split an internal node.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766104" y="5404485"/>
            <a:ext cx="7910948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111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n_jobs</a:t>
            </a:r>
            <a:r>
              <a:rPr lang="en-US" sz="2799" spc="-11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Number processors allowed to use.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111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random_state</a:t>
            </a:r>
            <a:r>
              <a:rPr lang="en-US" sz="2799" spc="-11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Controls randomness of the sample.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313" y="2401395"/>
            <a:ext cx="163069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Hyperparameters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are used in</a:t>
            </a:r>
            <a:r>
              <a:rPr lang="en-US" sz="2999" spc="-119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 random forests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to either enhance the performance and predictive power of models or to make the model faster. 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52694" y="4063179"/>
            <a:ext cx="13444669" cy="6324259"/>
          </a:xfrm>
          <a:custGeom>
            <a:avLst/>
            <a:gdLst/>
            <a:ahLst/>
            <a:cxnLst/>
            <a:rect r="r" b="b" t="t" l="l"/>
            <a:pathLst>
              <a:path h="6324259" w="13444669">
                <a:moveTo>
                  <a:pt x="0" y="0"/>
                </a:moveTo>
                <a:lnTo>
                  <a:pt x="13444669" y="0"/>
                </a:lnTo>
                <a:lnTo>
                  <a:pt x="13444669" y="6324259"/>
                </a:lnTo>
                <a:lnTo>
                  <a:pt x="0" y="6324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209" r="0" b="-537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21634" y="239407"/>
            <a:ext cx="9752753" cy="126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9"/>
              </a:lnSpc>
            </a:pPr>
            <a:r>
              <a:rPr lang="en-US" sz="7899" spc="-315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Dataset Preparation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521634" y="1506867"/>
            <a:ext cx="10504686" cy="1111250"/>
            <a:chOff x="0" y="0"/>
            <a:chExt cx="14006248" cy="148166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138686"/>
              <a:ext cx="602147" cy="602147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1002578" y="38100"/>
              <a:ext cx="13003670" cy="1443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 spc="-159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</a:rPr>
                <a:t>Bootstrap Aggregating (Bagging)</a:t>
              </a:r>
            </a:p>
            <a:p>
              <a:pPr algn="l">
                <a:lnSpc>
                  <a:spcPts val="39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10211" y="2292677"/>
            <a:ext cx="17929635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Creating a different training subset randomly from the original training dataset with replacement is called </a:t>
            </a:r>
            <a:r>
              <a:rPr lang="en-US" sz="3000" spc="-120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Bagging</a:t>
            </a: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With replacement refers to the </a:t>
            </a:r>
            <a:r>
              <a:rPr lang="en-US" sz="3000" spc="-120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bootstrap sample </a:t>
            </a: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having duplicate elements. Reduces variance, helps to </a:t>
            </a:r>
            <a:r>
              <a:rPr lang="en-US" sz="3000" spc="-120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avoid overfitting</a:t>
            </a: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254623" y="4328993"/>
            <a:ext cx="5372100" cy="63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296" spc="313">
                <a:solidFill>
                  <a:srgbClr val="D7D1C9"/>
                </a:solidFill>
                <a:latin typeface="Arial"/>
                <a:ea typeface="Arial"/>
                <a:cs typeface="Arial"/>
                <a:sym typeface="Arial"/>
              </a:rPr>
              <a:t>Bagging at training time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71962" y="3759812"/>
            <a:ext cx="13006133" cy="6527188"/>
          </a:xfrm>
          <a:custGeom>
            <a:avLst/>
            <a:gdLst/>
            <a:ahLst/>
            <a:cxnLst/>
            <a:rect r="r" b="b" t="t" l="l"/>
            <a:pathLst>
              <a:path h="6527188" w="13006133">
                <a:moveTo>
                  <a:pt x="0" y="0"/>
                </a:moveTo>
                <a:lnTo>
                  <a:pt x="13006133" y="0"/>
                </a:lnTo>
                <a:lnTo>
                  <a:pt x="13006133" y="6527188"/>
                </a:lnTo>
                <a:lnTo>
                  <a:pt x="0" y="6527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173" t="-12498" r="0" b="-762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98652" y="239407"/>
            <a:ext cx="9752753" cy="126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9"/>
              </a:lnSpc>
            </a:pPr>
            <a:r>
              <a:rPr lang="en-US" sz="7899" spc="-315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Dataset Preparation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230101" y="1506867"/>
            <a:ext cx="12447995" cy="606425"/>
            <a:chOff x="0" y="0"/>
            <a:chExt cx="16597326" cy="80856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79740"/>
              <a:ext cx="649086" cy="649086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982262" y="38100"/>
              <a:ext cx="15615065" cy="770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 spc="-159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</a:rPr>
                <a:t>Random Subspace Method(Feature Bagging)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2335" y="2287258"/>
            <a:ext cx="17434293" cy="161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While building the tree, for splitting, a </a:t>
            </a:r>
            <a:r>
              <a:rPr lang="en-US" sz="3000" spc="-120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randomly</a:t>
            </a: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selected subset of the features are used. So, the trees </a:t>
            </a: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 more different having </a:t>
            </a:r>
            <a:r>
              <a:rPr lang="en-US" sz="3000" spc="-120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low correlation</a:t>
            </a: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27744" y="4030944"/>
            <a:ext cx="10706100" cy="765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0"/>
              </a:lnSpc>
            </a:pPr>
            <a:r>
              <a:rPr lang="en-US" sz="3971" spc="226">
                <a:solidFill>
                  <a:srgbClr val="A7A7A6"/>
                </a:solidFill>
                <a:latin typeface="Arial"/>
                <a:ea typeface="Arial"/>
                <a:cs typeface="Arial"/>
                <a:sym typeface="Arial"/>
              </a:rPr>
              <a:t>Random Subspace Method at training time</a:t>
            </a:r>
          </a:p>
        </p:txBody>
      </p:sp>
    </p:spTree>
  </p:cSld>
  <p:clrMapOvr>
    <a:masterClrMapping/>
  </p:clrMapOvr>
  <p:transition spd="fast">
    <p:circl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44827" y="4306378"/>
            <a:ext cx="12998346" cy="5980622"/>
          </a:xfrm>
          <a:custGeom>
            <a:avLst/>
            <a:gdLst/>
            <a:ahLst/>
            <a:cxnLst/>
            <a:rect r="r" b="b" t="t" l="l"/>
            <a:pathLst>
              <a:path h="5980622" w="12998346">
                <a:moveTo>
                  <a:pt x="0" y="0"/>
                </a:moveTo>
                <a:lnTo>
                  <a:pt x="12998346" y="0"/>
                </a:lnTo>
                <a:lnTo>
                  <a:pt x="12998346" y="5980622"/>
                </a:lnTo>
                <a:lnTo>
                  <a:pt x="0" y="5980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98652" y="117003"/>
            <a:ext cx="9752753" cy="126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9"/>
              </a:lnSpc>
            </a:pPr>
            <a:r>
              <a:rPr lang="en-US" sz="7899" spc="-315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Dataset Preparation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437407" y="1505892"/>
            <a:ext cx="9359786" cy="606425"/>
            <a:chOff x="0" y="0"/>
            <a:chExt cx="12479714" cy="808567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103210"/>
              <a:ext cx="602147" cy="602147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1141402" y="38100"/>
              <a:ext cx="11338312" cy="770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 spc="-159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</a:rPr>
                <a:t>Out-Of-Bag (OOB)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2399723"/>
            <a:ext cx="1640073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3000" spc="-120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out-of-bag</a:t>
            </a: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dataset represents the remaining elements which were not in the </a:t>
            </a:r>
            <a:r>
              <a:rPr lang="en-US" sz="3000" spc="-120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bootstrap dataset</a:t>
            </a: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3000" spc="-120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Unseen</a:t>
            </a:r>
            <a:r>
              <a:rPr lang="en-US" sz="3000" spc="-1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Used for cross validation or to evaluate the performance.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8039">
            <a:off x="4512890" y="-397674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4265936" y="-21847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2164830" y="58582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68972" y="585926"/>
            <a:ext cx="12558760" cy="201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spc="-28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Advantages and Disadvantages of </a:t>
            </a:r>
            <a:r>
              <a:rPr lang="en-US" sz="7000" spc="-280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51805" y="3830023"/>
            <a:ext cx="278501" cy="27850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01756" y="3480048"/>
            <a:ext cx="399921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5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Advantages 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374807" y="3830023"/>
            <a:ext cx="278501" cy="27850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823379" y="3480048"/>
            <a:ext cx="399921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5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Disadvantages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319587"/>
            <a:ext cx="8319652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Versatile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uses.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Easy-to-understand </a:t>
            </a:r>
            <a:r>
              <a:rPr lang="en-US" sz="2999" spc="-11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hyperparameters.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Classifier </a:t>
            </a:r>
            <a:r>
              <a:rPr lang="en-US" sz="2999" spc="-11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doesn't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99" spc="-11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overfit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with enough trees.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82503" y="4319587"/>
            <a:ext cx="7910948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Increased accuracy requires more trees.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More trees </a:t>
            </a:r>
            <a:r>
              <a:rPr lang="en-US" sz="2999" spc="-11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slow down model.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Can't describe relationships within data.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12" r="0" b="-757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11217944" y="-6994734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02467" y="3411823"/>
            <a:ext cx="5626290" cy="408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What is A Random Forest?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Ensemble Learning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Decision Trees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How it works 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66544" y="3411823"/>
            <a:ext cx="635923" cy="408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06.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8757" y="3421348"/>
            <a:ext cx="635923" cy="408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07.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08.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09.10.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411823"/>
            <a:ext cx="7307306" cy="408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Terms and Hyperparameter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Dataset Preparation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Advantages &amp; Disadvantages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Random Forest Financial Application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2266544" y="4646116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679967" y="4646116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266544" y="5682583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679967" y="5682583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266544" y="6792484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679967" y="6802009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929134" y="1591927"/>
            <a:ext cx="12118294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Brief Agenda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9004511">
            <a:off x="-1610791" y="470477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8039">
            <a:off x="4512890" y="-397674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4265936" y="-21847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2164830" y="58582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38211" y="952500"/>
            <a:ext cx="1517728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8499" spc="-33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Applications of </a:t>
            </a:r>
            <a:r>
              <a:rPr lang="en-US" sz="8499" spc="-339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84224" y="3019743"/>
            <a:ext cx="15319551" cy="551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5004"/>
              </a:lnSpc>
              <a:buFont typeface="Arial"/>
              <a:buChar char="•"/>
            </a:pPr>
            <a:r>
              <a:rPr lang="en-US" sz="3499" spc="-13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Health Care: </a:t>
            </a:r>
            <a:r>
              <a:rPr lang="en-US" sz="3499" spc="-13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Health professionals use</a:t>
            </a:r>
            <a:r>
              <a:rPr lang="en-US" sz="3499" spc="-139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 random forest</a:t>
            </a:r>
            <a:r>
              <a:rPr lang="en-US" sz="3499" spc="-13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systems to diagnose patients.</a:t>
            </a:r>
          </a:p>
          <a:p>
            <a:pPr algn="l">
              <a:lnSpc>
                <a:spcPts val="5004"/>
              </a:lnSpc>
            </a:pPr>
          </a:p>
          <a:p>
            <a:pPr algn="l" marL="755644" indent="-377822" lvl="1">
              <a:lnSpc>
                <a:spcPts val="4794"/>
              </a:lnSpc>
              <a:buFont typeface="Arial"/>
              <a:buChar char="•"/>
            </a:pPr>
            <a:r>
              <a:rPr lang="en-US" sz="3499" spc="-13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Stock Market:</a:t>
            </a:r>
            <a:r>
              <a:rPr lang="en-US" sz="3499" spc="-13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Financial analysts use it to identify potential markets for stocks.</a:t>
            </a:r>
          </a:p>
          <a:p>
            <a:pPr algn="l">
              <a:lnSpc>
                <a:spcPts val="4794"/>
              </a:lnSpc>
            </a:pPr>
          </a:p>
          <a:p>
            <a:pPr algn="l" marL="755644" indent="-377822" lvl="1">
              <a:lnSpc>
                <a:spcPts val="4794"/>
              </a:lnSpc>
              <a:buFont typeface="Arial"/>
              <a:buChar char="•"/>
            </a:pPr>
            <a:r>
              <a:rPr lang="en-US" sz="3499" spc="-13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E-Commerce: </a:t>
            </a:r>
            <a:r>
              <a:rPr lang="en-US" sz="3499" spc="-13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Through this system, e-commerce vendors can predict the preferences of customers based on past consumption behavior.</a:t>
            </a:r>
          </a:p>
          <a:p>
            <a:pPr algn="l">
              <a:lnSpc>
                <a:spcPts val="4794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8039">
            <a:off x="4512890" y="-397674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4265936" y="-21847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2164830" y="58582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5349" y="952500"/>
            <a:ext cx="14937302" cy="244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8499" spc="-33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Why </a:t>
            </a:r>
            <a:r>
              <a:rPr lang="en-US" sz="8499" spc="-339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  <a:r>
              <a:rPr lang="en-US" sz="8499" spc="-33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is a Good Fit for Financial Application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84224" y="3692524"/>
            <a:ext cx="15319551" cy="483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Handles Complex Relationships: 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Financial data often has non-linear relationships (e.g., income level, spending habits, and risk tolerance).</a:t>
            </a:r>
          </a:p>
          <a:p>
            <a:pPr algn="l">
              <a:lnSpc>
                <a:spcPts val="2099"/>
              </a:lnSpc>
            </a:pP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Robustness to Noise and Outliers: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Financial data is typically noisy and may contain outliers, such as extremely high or low incomes or unusual spending habits</a:t>
            </a:r>
          </a:p>
          <a:p>
            <a:pPr algn="l">
              <a:lnSpc>
                <a:spcPts val="2099"/>
              </a:lnSpc>
            </a:pP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19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Works Well with Categorical and Continuous Variables: </a:t>
            </a:r>
            <a:r>
              <a:rPr lang="en-US" sz="2999" spc="-11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Financial data often contains both categorical (e.g., marital status, financial goals) and continuous variables (e.g., income, expenses).</a:t>
            </a:r>
          </a:p>
          <a:p>
            <a:pPr algn="l">
              <a:lnSpc>
                <a:spcPts val="629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8039">
            <a:off x="4512890" y="-397674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4265936" y="-21847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2164830" y="58582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22039" y="105379"/>
            <a:ext cx="9443922" cy="275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 we will apply </a:t>
            </a:r>
            <a:r>
              <a:rPr lang="en-US" sz="9584" spc="-383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2982" y="3447837"/>
            <a:ext cx="4612042" cy="497205"/>
            <a:chOff x="0" y="0"/>
            <a:chExt cx="6149389" cy="66294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145803"/>
              <a:ext cx="371335" cy="371335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817109" y="-95250"/>
              <a:ext cx="5332280" cy="758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-132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</a:rPr>
                <a:t>Objective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02982" y="4232275"/>
            <a:ext cx="5000335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 the most suitable budgeting rule </a:t>
            </a:r>
            <a:r>
              <a:rPr lang="en-US" sz="2499" spc="-9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(50/30/20, 70/20/10, and 60/20/20)</a:t>
            </a: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 users based on financial profiles.</a:t>
            </a: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6458855" y="3447837"/>
            <a:ext cx="5164452" cy="497205"/>
            <a:chOff x="0" y="0"/>
            <a:chExt cx="6885936" cy="66294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145803"/>
              <a:ext cx="371335" cy="371335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817109" y="-95250"/>
              <a:ext cx="6068827" cy="758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-132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</a:rPr>
                <a:t>Why Choose Bagging?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384116" y="4060462"/>
            <a:ext cx="6711043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variance and </a:t>
            </a:r>
            <a:r>
              <a:rPr lang="en-US" sz="2499" spc="-9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prevents overfitting.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Enhances</a:t>
            </a: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prediction accuracy and stability.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Utilizes </a:t>
            </a:r>
            <a:r>
              <a:rPr lang="en-US" sz="2499" spc="-9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Out-of-Bag (OOB)</a:t>
            </a: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evaluation for internal validation.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675958" y="3447837"/>
            <a:ext cx="4612042" cy="497205"/>
            <a:chOff x="0" y="0"/>
            <a:chExt cx="6149389" cy="662940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145803"/>
              <a:ext cx="371335" cy="371335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817109" y="-95250"/>
              <a:ext cx="5332280" cy="758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-132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</a:rPr>
                <a:t>Data Collection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675958" y="4232275"/>
            <a:ext cx="6711043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Throw </a:t>
            </a:r>
            <a:r>
              <a:rPr lang="en-US" sz="2499" spc="-9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open data platform</a:t>
            </a: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collecting </a:t>
            </a:r>
            <a:r>
              <a:rPr lang="en-US" sz="2499" spc="-99">
                <a:solidFill>
                  <a:srgbClr val="96FFE9"/>
                </a:solidFill>
                <a:latin typeface="Poppins"/>
                <a:ea typeface="Poppins"/>
                <a:cs typeface="Poppins"/>
                <a:sym typeface="Poppins"/>
              </a:rPr>
              <a:t>surveys</a:t>
            </a:r>
            <a:r>
              <a:rPr lang="en-US" sz="2499" spc="-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3309" y="4013486"/>
            <a:ext cx="12066307" cy="290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2"/>
              </a:lnSpc>
            </a:pPr>
            <a:r>
              <a:rPr lang="en-US" sz="17962" spc="-718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309" y="6858723"/>
            <a:ext cx="6297934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 spc="-279">
                <a:solidFill>
                  <a:srgbClr val="37B594"/>
                </a:solidFill>
                <a:latin typeface="Agrandir"/>
                <a:ea typeface="Agrandir"/>
                <a:cs typeface="Agrandir"/>
                <a:sym typeface="Agrandir"/>
              </a:rPr>
              <a:t>Any question 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05605">
            <a:off x="-3202286" y="-1135564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2001925" y="425959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4126685" y="-564431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16119" y="-1079353"/>
            <a:ext cx="8286064" cy="11972436"/>
            <a:chOff x="0" y="0"/>
            <a:chExt cx="4356481" cy="6294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1496" y="-27432"/>
              <a:ext cx="4387850" cy="6322060"/>
            </a:xfrm>
            <a:custGeom>
              <a:avLst/>
              <a:gdLst/>
              <a:ahLst/>
              <a:cxnLst/>
              <a:rect r="r" b="b" t="t" l="l"/>
              <a:pathLst>
                <a:path h="6322060" w="4387850">
                  <a:moveTo>
                    <a:pt x="4102481" y="509397"/>
                  </a:moveTo>
                  <a:cubicBezTo>
                    <a:pt x="4259453" y="543560"/>
                    <a:pt x="4387850" y="702945"/>
                    <a:pt x="4387850" y="863600"/>
                  </a:cubicBezTo>
                  <a:lnTo>
                    <a:pt x="4387850" y="6029960"/>
                  </a:lnTo>
                  <a:cubicBezTo>
                    <a:pt x="4387850" y="6190615"/>
                    <a:pt x="4256405" y="6322060"/>
                    <a:pt x="4095750" y="6322060"/>
                  </a:cubicBezTo>
                  <a:lnTo>
                    <a:pt x="258699" y="6322060"/>
                  </a:lnTo>
                  <a:cubicBezTo>
                    <a:pt x="98044" y="6322060"/>
                    <a:pt x="0" y="6194933"/>
                    <a:pt x="40767" y="6039485"/>
                  </a:cubicBezTo>
                  <a:lnTo>
                    <a:pt x="1560449" y="254508"/>
                  </a:lnTo>
                  <a:cubicBezTo>
                    <a:pt x="1601216" y="99187"/>
                    <a:pt x="1763141" y="0"/>
                    <a:pt x="1920113" y="34163"/>
                  </a:cubicBezTo>
                  <a:lnTo>
                    <a:pt x="4102481" y="509397"/>
                  </a:lnTo>
                  <a:close/>
                </a:path>
              </a:pathLst>
            </a:custGeom>
            <a:blipFill>
              <a:blip r:embed="rId4"/>
              <a:stretch>
                <a:fillRect l="-58568" t="0" r="-5856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00819" y="940708"/>
            <a:ext cx="8115300" cy="200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27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What is A 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178" y="4724013"/>
            <a:ext cx="9303384" cy="394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499" spc="-99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random forest</a:t>
            </a: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algorithm is a </a:t>
            </a:r>
            <a:r>
              <a:rPr lang="en-US" sz="2499" spc="-99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supervised</a:t>
            </a: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machine learning algorithm consisting of decision trees.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It operates by constructing multiple </a:t>
            </a:r>
            <a:r>
              <a:rPr lang="en-US" sz="2499" spc="-99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Decision Trees</a:t>
            </a: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during the training phase.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The decision of the </a:t>
            </a:r>
            <a:r>
              <a:rPr lang="en-US" sz="2499" spc="-99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majority</a:t>
            </a: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of the trees is chosen by the </a:t>
            </a:r>
            <a:r>
              <a:rPr lang="en-US" sz="2499" spc="-99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random forest</a:t>
            </a:r>
            <a:r>
              <a:rPr lang="en-US" sz="2499" spc="-99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as the final decision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50660" y="3609600"/>
            <a:ext cx="399921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Basic Concept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830023"/>
            <a:ext cx="278501" cy="27850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05605">
            <a:off x="-3202286" y="-1135564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7326684" y="493484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4126685" y="-564431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74305" y="3145036"/>
            <a:ext cx="16222651" cy="6992940"/>
          </a:xfrm>
          <a:custGeom>
            <a:avLst/>
            <a:gdLst/>
            <a:ahLst/>
            <a:cxnLst/>
            <a:rect r="r" b="b" t="t" l="l"/>
            <a:pathLst>
              <a:path h="6992940" w="16222651">
                <a:moveTo>
                  <a:pt x="0" y="0"/>
                </a:moveTo>
                <a:lnTo>
                  <a:pt x="16222651" y="0"/>
                </a:lnTo>
                <a:lnTo>
                  <a:pt x="16222651" y="6992941"/>
                </a:lnTo>
                <a:lnTo>
                  <a:pt x="0" y="6992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78" t="-4958" r="-97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00819" y="832416"/>
            <a:ext cx="10816297" cy="112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27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What is A </a:t>
            </a:r>
            <a:r>
              <a:rPr lang="en-US" sz="6999" spc="-279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10098" y="2450102"/>
            <a:ext cx="4612042" cy="497205"/>
            <a:chOff x="0" y="0"/>
            <a:chExt cx="6149389" cy="66294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145803"/>
              <a:ext cx="371335" cy="371335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817109" y="-95250"/>
              <a:ext cx="5332280" cy="758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-132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</a:rPr>
                <a:t>Example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3106605" y="-227551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351897" y="43102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310460" y="-73232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13089" y="5143500"/>
            <a:ext cx="10616006" cy="4799390"/>
          </a:xfrm>
          <a:custGeom>
            <a:avLst/>
            <a:gdLst/>
            <a:ahLst/>
            <a:cxnLst/>
            <a:rect r="r" b="b" t="t" l="l"/>
            <a:pathLst>
              <a:path h="4799390" w="10616006">
                <a:moveTo>
                  <a:pt x="0" y="0"/>
                </a:moveTo>
                <a:lnTo>
                  <a:pt x="10616006" y="0"/>
                </a:lnTo>
                <a:lnTo>
                  <a:pt x="10616006" y="4799390"/>
                </a:lnTo>
                <a:lnTo>
                  <a:pt x="0" y="4799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2722" r="0" b="-51633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020753" y="595451"/>
            <a:ext cx="9443922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spc="-27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Ensemble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034" y="2325197"/>
            <a:ext cx="17544966" cy="233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132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Ensemble</a:t>
            </a:r>
            <a:r>
              <a:rPr lang="en-US" sz="3300" spc="-1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300" spc="-132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learning</a:t>
            </a:r>
            <a:r>
              <a:rPr lang="en-US" sz="3300" spc="-1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creates a stronger model by aggregating the predictions of multiple weak models. </a:t>
            </a:r>
            <a:r>
              <a:rPr lang="en-US" sz="3300" spc="-132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Random Forest</a:t>
            </a:r>
            <a:r>
              <a:rPr lang="en-US" sz="3300" spc="-1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an example of ensemble learning where each model is a decision tree. The idea behind it is - the wisdom of the crowd. The </a:t>
            </a:r>
            <a:r>
              <a:rPr lang="en-US" sz="3300" spc="-132">
                <a:solidFill>
                  <a:srgbClr val="1FC2D7"/>
                </a:solidFill>
                <a:latin typeface="Poppins"/>
                <a:ea typeface="Poppins"/>
                <a:cs typeface="Poppins"/>
                <a:sym typeface="Poppins"/>
              </a:rPr>
              <a:t>majority</a:t>
            </a:r>
            <a:r>
              <a:rPr lang="en-US" sz="3300" spc="-1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vote aggregation can have better accuracy than the individual models.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61751">
            <a:off x="5364107" y="-3936538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506919" y="-41542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574452" y="5118119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158626"/>
            <a:ext cx="7360090" cy="6099674"/>
          </a:xfrm>
          <a:custGeom>
            <a:avLst/>
            <a:gdLst/>
            <a:ahLst/>
            <a:cxnLst/>
            <a:rect r="r" b="b" t="t" l="l"/>
            <a:pathLst>
              <a:path h="6099674" w="7360090">
                <a:moveTo>
                  <a:pt x="0" y="0"/>
                </a:moveTo>
                <a:lnTo>
                  <a:pt x="7360090" y="0"/>
                </a:lnTo>
                <a:lnTo>
                  <a:pt x="7360090" y="6099674"/>
                </a:lnTo>
                <a:lnTo>
                  <a:pt x="0" y="6099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3164991"/>
            <a:ext cx="8903586" cy="5798460"/>
          </a:xfrm>
          <a:custGeom>
            <a:avLst/>
            <a:gdLst/>
            <a:ahLst/>
            <a:cxnLst/>
            <a:rect r="r" b="b" t="t" l="l"/>
            <a:pathLst>
              <a:path h="5798460" w="8903586">
                <a:moveTo>
                  <a:pt x="0" y="0"/>
                </a:moveTo>
                <a:lnTo>
                  <a:pt x="8903586" y="0"/>
                </a:lnTo>
                <a:lnTo>
                  <a:pt x="8903586" y="5798461"/>
                </a:lnTo>
                <a:lnTo>
                  <a:pt x="0" y="5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0427" y="656812"/>
            <a:ext cx="12833562" cy="154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Decision Trees Example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483068" y="2204614"/>
            <a:ext cx="4451353" cy="497205"/>
            <a:chOff x="0" y="0"/>
            <a:chExt cx="5935138" cy="66294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602857" y="-95250"/>
              <a:ext cx="5332280" cy="758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-132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</a:rPr>
                <a:t>Dataset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0" y="145803"/>
              <a:ext cx="371335" cy="371335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0805565" y="2204614"/>
            <a:ext cx="4451353" cy="497205"/>
            <a:chOff x="0" y="0"/>
            <a:chExt cx="5935138" cy="66294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602857" y="-95250"/>
              <a:ext cx="5332280" cy="758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-132">
                  <a:solidFill>
                    <a:srgbClr val="F3DD52"/>
                  </a:solidFill>
                  <a:latin typeface="Poppins"/>
                  <a:ea typeface="Poppins"/>
                  <a:cs typeface="Poppins"/>
                  <a:sym typeface="Poppins"/>
                </a:rPr>
                <a:t>Desicion Tree</a:t>
              </a:r>
            </a:p>
          </p:txBody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0" y="145803"/>
              <a:ext cx="371335" cy="371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8552" y="265981"/>
            <a:ext cx="13126354" cy="23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 does a </a:t>
            </a:r>
            <a:r>
              <a:rPr lang="en-US" sz="8000" spc="-320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Works?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976376"/>
            <a:ext cx="18288000" cy="7310624"/>
          </a:xfrm>
          <a:custGeom>
            <a:avLst/>
            <a:gdLst/>
            <a:ahLst/>
            <a:cxnLst/>
            <a:rect r="r" b="b" t="t" l="l"/>
            <a:pathLst>
              <a:path h="7310624" w="18288000">
                <a:moveTo>
                  <a:pt x="0" y="0"/>
                </a:moveTo>
                <a:lnTo>
                  <a:pt x="18288000" y="0"/>
                </a:lnTo>
                <a:lnTo>
                  <a:pt x="18288000" y="7310624"/>
                </a:lnTo>
                <a:lnTo>
                  <a:pt x="0" y="731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91" r="0" b="-5683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8552" y="265981"/>
            <a:ext cx="13126354" cy="23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 does a </a:t>
            </a:r>
            <a:r>
              <a:rPr lang="en-US" sz="8000" spc="-320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Works?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90987" y="2883083"/>
            <a:ext cx="13306025" cy="7403917"/>
          </a:xfrm>
          <a:custGeom>
            <a:avLst/>
            <a:gdLst/>
            <a:ahLst/>
            <a:cxnLst/>
            <a:rect r="r" b="b" t="t" l="l"/>
            <a:pathLst>
              <a:path h="7403917" w="13306025">
                <a:moveTo>
                  <a:pt x="0" y="0"/>
                </a:moveTo>
                <a:lnTo>
                  <a:pt x="13306026" y="0"/>
                </a:lnTo>
                <a:lnTo>
                  <a:pt x="13306026" y="7403917"/>
                </a:lnTo>
                <a:lnTo>
                  <a:pt x="0" y="7403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98552" y="265981"/>
            <a:ext cx="13126354" cy="230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 does a </a:t>
            </a:r>
            <a:r>
              <a:rPr lang="en-US" sz="8000" spc="-320">
                <a:solidFill>
                  <a:srgbClr val="1FC2D7"/>
                </a:solidFill>
                <a:latin typeface="Agrandir"/>
                <a:ea typeface="Agrandir"/>
                <a:cs typeface="Agrandir"/>
                <a:sym typeface="Agrandir"/>
              </a:rPr>
              <a:t>Random Forests</a:t>
            </a:r>
            <a:r>
              <a:rPr lang="en-US" sz="8000" spc="-32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Works?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2335" y="351706"/>
            <a:ext cx="3508418" cy="300896"/>
            <a:chOff x="0" y="0"/>
            <a:chExt cx="4677891" cy="401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194" cy="401194"/>
            </a:xfrm>
            <a:custGeom>
              <a:avLst/>
              <a:gdLst/>
              <a:ahLst/>
              <a:cxnLst/>
              <a:rect r="r" b="b" t="t" l="l"/>
              <a:pathLst>
                <a:path h="401194" w="401194">
                  <a:moveTo>
                    <a:pt x="0" y="0"/>
                  </a:moveTo>
                  <a:lnTo>
                    <a:pt x="401194" y="0"/>
                  </a:lnTo>
                  <a:lnTo>
                    <a:pt x="401194" y="401194"/>
                  </a:lnTo>
                  <a:lnTo>
                    <a:pt x="0" y="401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34693" y="40154"/>
              <a:ext cx="4043197" cy="352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9"/>
                </a:lnSpc>
              </a:pPr>
              <a:r>
                <a:rPr lang="en-US" b="true" sz="1699" spc="67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SFFA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839528"/>
            <a:ext cx="18288000" cy="7447472"/>
          </a:xfrm>
          <a:custGeom>
            <a:avLst/>
            <a:gdLst/>
            <a:ahLst/>
            <a:cxnLst/>
            <a:rect r="r" b="b" t="t" l="l"/>
            <a:pathLst>
              <a:path h="7447472" w="18288000">
                <a:moveTo>
                  <a:pt x="0" y="0"/>
                </a:moveTo>
                <a:lnTo>
                  <a:pt x="18288000" y="0"/>
                </a:lnTo>
                <a:lnTo>
                  <a:pt x="18288000" y="7447472"/>
                </a:lnTo>
                <a:lnTo>
                  <a:pt x="0" y="7447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DAGVK-CqB_w</dc:identifier>
  <dcterms:modified xsi:type="dcterms:W3CDTF">2011-08-01T06:04:30Z</dcterms:modified>
  <cp:revision>1</cp:revision>
  <dc:title>Random Forest</dc:title>
</cp:coreProperties>
</file>